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sldIdLst>
    <p:sldId id="256" r:id="rId3"/>
    <p:sldId id="28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4" r:id="rId28"/>
    <p:sldId id="285" r:id="rId29"/>
    <p:sldId id="283" r:id="rId30"/>
    <p:sldId id="282" r:id="rId31"/>
    <p:sldId id="281" r:id="rId32"/>
    <p:sldId id="279" r:id="rId33"/>
    <p:sldId id="286" r:id="rId34"/>
    <p:sldId id="287" r:id="rId3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5pPr>
    <a:lvl6pPr marL="2286000" algn="l" defTabSz="914400" rtl="0" eaLnBrk="1" latinLnBrk="0" hangingPunct="1"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6pPr>
    <a:lvl7pPr marL="2743200" algn="l" defTabSz="914400" rtl="0" eaLnBrk="1" latinLnBrk="0" hangingPunct="1"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7pPr>
    <a:lvl8pPr marL="3200400" algn="l" defTabSz="914400" rtl="0" eaLnBrk="1" latinLnBrk="0" hangingPunct="1"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8pPr>
    <a:lvl9pPr marL="3657600" algn="l" defTabSz="914400" rtl="0" eaLnBrk="1" latinLnBrk="0" hangingPunct="1">
      <a:defRPr sz="4000" kern="1200">
        <a:solidFill>
          <a:srgbClr val="727272"/>
        </a:solidFill>
        <a:latin typeface="Futura" charset="0"/>
        <a:ea typeface="+mn-ea"/>
        <a:cs typeface="ヒラギノ角ゴ ProN W3" charset="0"/>
        <a:sym typeface="Futur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48" d="100"/>
          <a:sy n="48" d="100"/>
        </p:scale>
        <p:origin x="-1446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36125" y="3022600"/>
            <a:ext cx="3140075" cy="278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5900" y="3022600"/>
            <a:ext cx="9267825" cy="278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0000" y="2286000"/>
            <a:ext cx="5156200" cy="665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86000"/>
            <a:ext cx="5156200" cy="665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Palatino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36125" y="254000"/>
            <a:ext cx="3140075" cy="8686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5900" y="254000"/>
            <a:ext cx="9267825" cy="868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5900" y="4914900"/>
            <a:ext cx="620395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2250" y="4914900"/>
            <a:ext cx="6203950" cy="88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Futura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3022600"/>
            <a:ext cx="12560300" cy="1905000"/>
          </a:xfrm>
          <a:prstGeom prst="rect">
            <a:avLst/>
          </a:prstGeom>
          <a:solidFill>
            <a:srgbClr val="75C223"/>
          </a:solidFill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4914900"/>
            <a:ext cx="12560300" cy="889000"/>
          </a:xfrm>
          <a:prstGeom prst="rect">
            <a:avLst/>
          </a:prstGeom>
          <a:solidFill>
            <a:srgbClr val="75C223"/>
          </a:solidFill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" charset="0"/>
              </a:rPr>
              <a:t>Click to edit Master text styles</a:t>
            </a:r>
          </a:p>
          <a:p>
            <a:pPr lvl="1"/>
            <a:r>
              <a:rPr lang="en-US" smtClean="0">
                <a:sym typeface="Futura" charset="0"/>
              </a:rPr>
              <a:t>Second level</a:t>
            </a:r>
          </a:p>
          <a:p>
            <a:pPr lvl="2"/>
            <a:r>
              <a:rPr lang="en-US" smtClean="0">
                <a:sym typeface="Futura" charset="0"/>
              </a:rPr>
              <a:t>Third level</a:t>
            </a:r>
          </a:p>
          <a:p>
            <a:pPr lvl="3"/>
            <a:r>
              <a:rPr lang="en-US" smtClean="0">
                <a:sym typeface="Futura" charset="0"/>
              </a:rPr>
              <a:t>Fourth level</a:t>
            </a:r>
          </a:p>
          <a:p>
            <a:pPr lvl="4"/>
            <a:r>
              <a:rPr lang="en-US" smtClean="0">
                <a:sym typeface="Futur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0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ea typeface="+mn-ea"/>
          <a:cs typeface="+mn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rgbClr val="FFFFFF"/>
          </a:solidFill>
          <a:latin typeface="+mn-lt"/>
          <a:cs typeface="+mn-cs"/>
          <a:sym typeface="Futura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254000"/>
            <a:ext cx="12560300" cy="1905000"/>
          </a:xfrm>
          <a:prstGeom prst="rect">
            <a:avLst/>
          </a:prstGeom>
          <a:solidFill>
            <a:srgbClr val="7249E3"/>
          </a:solidFill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Futura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286000"/>
            <a:ext cx="10464800" cy="665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Palatino" charset="0"/>
              </a:rPr>
              <a:t>Click to edit Master text styles</a:t>
            </a:r>
          </a:p>
          <a:p>
            <a:pPr lvl="1"/>
            <a:r>
              <a:rPr lang="en-US" smtClean="0">
                <a:sym typeface="Palatino" charset="0"/>
              </a:rPr>
              <a:t>Second level</a:t>
            </a:r>
          </a:p>
          <a:p>
            <a:pPr lvl="2"/>
            <a:r>
              <a:rPr lang="en-US" smtClean="0">
                <a:sym typeface="Palatino" charset="0"/>
              </a:rPr>
              <a:t>Third level</a:t>
            </a:r>
          </a:p>
          <a:p>
            <a:pPr lvl="3"/>
            <a:r>
              <a:rPr lang="en-US" smtClean="0">
                <a:sym typeface="Palatino" charset="0"/>
              </a:rPr>
              <a:t>Fourth level</a:t>
            </a:r>
          </a:p>
          <a:p>
            <a:pPr lvl="4"/>
            <a:r>
              <a:rPr lang="en-US" smtClean="0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+mj-lt"/>
          <a:ea typeface="+mj-ea"/>
          <a:cs typeface="+mj-cs"/>
          <a:sym typeface="Futur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900">
          <a:solidFill>
            <a:srgbClr val="FFFFFF"/>
          </a:solidFill>
          <a:latin typeface="Futura" charset="0"/>
          <a:cs typeface="ヒラギノ角ゴ ProN W3" charset="0"/>
          <a:sym typeface="Futura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Clr>
          <a:srgbClr val="7249E3"/>
        </a:buClr>
        <a:buSzPct val="100000"/>
        <a:buFont typeface="Palatino" charset="0"/>
        <a:buChar char="•"/>
        <a:defRPr sz="4200">
          <a:solidFill>
            <a:schemeClr val="tx1"/>
          </a:solidFill>
          <a:latin typeface="+mn-lt"/>
          <a:cs typeface="+mn-cs"/>
          <a:sym typeface="Palatino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dirty="0" err="1" smtClean="0">
                <a:cs typeface="Lucida Grande" charset="0"/>
              </a:rPr>
              <a:t>Лето</a:t>
            </a:r>
            <a:r>
              <a:rPr lang="en-US" sz="6000" dirty="0" smtClean="0">
                <a:cs typeface="Lucida Grande" charset="0"/>
              </a:rPr>
              <a:t> в </a:t>
            </a:r>
            <a:r>
              <a:rPr lang="en-US" sz="6000" dirty="0" err="1" smtClean="0">
                <a:cs typeface="Lucida Grande" charset="0"/>
              </a:rPr>
              <a:t>яркие</a:t>
            </a:r>
            <a:r>
              <a:rPr lang="en-US" sz="6000" dirty="0" smtClean="0">
                <a:cs typeface="Lucida Grande" charset="0"/>
              </a:rPr>
              <a:t> </a:t>
            </a:r>
            <a:r>
              <a:rPr lang="en-US" sz="6000" dirty="0" err="1" smtClean="0">
                <a:cs typeface="Lucida Grande" charset="0"/>
              </a:rPr>
              <a:t>краски</a:t>
            </a:r>
            <a:r>
              <a:rPr lang="en-US" sz="6000" dirty="0" smtClean="0">
                <a:cs typeface="Lucida Grande" charset="0"/>
              </a:rPr>
              <a:t> </a:t>
            </a:r>
            <a:r>
              <a:rPr lang="en-US" sz="6000" dirty="0" err="1" smtClean="0">
                <a:cs typeface="Lucida Grande" charset="0"/>
              </a:rPr>
              <a:t>одето</a:t>
            </a:r>
            <a:endParaRPr lang="en-US" sz="6000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4100" y="4914900"/>
            <a:ext cx="10795000" cy="3275013"/>
          </a:xfrm>
        </p:spPr>
        <p:txBody>
          <a:bodyPr/>
          <a:lstStyle/>
          <a:p>
            <a:pPr eaLnBrk="1" hangingPunct="1"/>
            <a:r>
              <a:rPr lang="en-US" dirty="0" err="1" smtClean="0">
                <a:cs typeface="Lucida Grande" charset="0"/>
              </a:rPr>
              <a:t>Старшая</a:t>
            </a:r>
            <a:r>
              <a:rPr lang="en-US" dirty="0" smtClean="0">
                <a:cs typeface="Lucida Grande" charset="0"/>
              </a:rPr>
              <a:t> </a:t>
            </a:r>
            <a:r>
              <a:rPr lang="en-US" dirty="0" err="1" smtClean="0">
                <a:cs typeface="Lucida Grande" charset="0"/>
              </a:rPr>
              <a:t>группа</a:t>
            </a:r>
            <a:endParaRPr lang="en-US" dirty="0" smtClean="0"/>
          </a:p>
          <a:p>
            <a:pPr eaLnBrk="1" hangingPunct="1"/>
            <a:r>
              <a:rPr lang="en-US" dirty="0" err="1" smtClean="0">
                <a:cs typeface="Lucida Grande" charset="0"/>
              </a:rPr>
              <a:t>Воспитатели</a:t>
            </a:r>
            <a:r>
              <a:rPr lang="en-US" dirty="0" smtClean="0">
                <a:cs typeface="Lucida Grande" charset="0"/>
              </a:rPr>
              <a:t>: Малькова Н.П.</a:t>
            </a:r>
            <a:endParaRPr lang="en-US" dirty="0" smtClean="0"/>
          </a:p>
          <a:p>
            <a:pPr eaLnBrk="1" hangingPunct="1"/>
            <a:r>
              <a:rPr lang="en-US" dirty="0" smtClean="0">
                <a:cs typeface="Lucida Grande" charset="0"/>
              </a:rPr>
              <a:t>                   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cs typeface="Lucida Grande" charset="0"/>
              </a:rPr>
              <a:t> </a:t>
            </a:r>
            <a:endParaRPr lang="en-US" dirty="0" smtClean="0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6775" y="-379413"/>
            <a:ext cx="6350000" cy="333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629400"/>
            <a:ext cx="38100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0250" y="6534150"/>
            <a:ext cx="3225800" cy="322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00BAFB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Что мы знаем об овощах и фруктах?</a:t>
            </a:r>
            <a:endParaRPr lang="en-US" sz="3600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6225" y="7037388"/>
            <a:ext cx="3492500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738" y="1955800"/>
            <a:ext cx="5300662" cy="397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" y="7061200"/>
            <a:ext cx="3387725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1038" y="2679700"/>
            <a:ext cx="2963862" cy="394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2338" y="6515100"/>
            <a:ext cx="4081462" cy="306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775" y="2362200"/>
            <a:ext cx="2930525" cy="219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7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963" y="4900613"/>
            <a:ext cx="2992437" cy="142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368300"/>
            <a:ext cx="12560300" cy="1905000"/>
          </a:xfrm>
          <a:solidFill>
            <a:srgbClr val="D1EB2B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Развлечение «День Нептуна»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>
                <a:cs typeface="Lucida Grande" charset="0"/>
              </a:rPr>
              <a:t>Мы команда ОСЬМИНОЖКИ</a:t>
            </a:r>
            <a:endParaRPr lang="en-US" sz="3600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8184" y="1943100"/>
            <a:ext cx="4268316" cy="3201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596880"/>
            <a:ext cx="5542293" cy="4156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156" y="5452864"/>
            <a:ext cx="6023644" cy="4516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0832" y="340296"/>
            <a:ext cx="2349500" cy="345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FCBD00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Насекомые и их знакомые.</a:t>
            </a:r>
            <a:endParaRPr lang="en-US" sz="3600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9500" y="7807325"/>
            <a:ext cx="2984500" cy="167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841500"/>
            <a:ext cx="10429875" cy="586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" y="7145338"/>
            <a:ext cx="1447800" cy="2573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7600"/>
            <a:ext cx="1549400" cy="154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3613" y="7727950"/>
            <a:ext cx="2952750" cy="202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D90B00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Рисование «Натюрморт»</a:t>
            </a:r>
            <a:endParaRPr lang="en-US" sz="36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endParaRPr lang="ru-RU" smtClean="0"/>
          </a:p>
        </p:txBody>
      </p:sp>
      <p:pic>
        <p:nvPicPr>
          <p:cNvPr id="14340" name="Рисунок 3" descr="C:\Users\Юрик\Desktop\Фото1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363" y="1492250"/>
            <a:ext cx="11664950" cy="826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3 неделя с 15.082013г. по 21.08.2013г.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>
                <a:cs typeface="Lucida Grande" charset="0"/>
              </a:rPr>
              <a:t>Я, лето и безопасность</a:t>
            </a:r>
            <a:endParaRPr lang="en-US" sz="360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en-US" sz="1800" b="1" smtClean="0"/>
              <a:t>1. Беседа о труде «Дворника». </a:t>
            </a:r>
          </a:p>
          <a:p>
            <a:pPr marL="889000" eaLnBrk="1" hangingPunct="1"/>
            <a:r>
              <a:rPr lang="en-US" sz="1800" b="1" smtClean="0"/>
              <a:t>2.Беседа по</a:t>
            </a:r>
            <a:r>
              <a:rPr lang="ru-RU" sz="1800" b="1" smtClean="0"/>
              <a:t> </a:t>
            </a:r>
            <a:r>
              <a:rPr lang="en-US" sz="1800" b="1" smtClean="0"/>
              <a:t> профилактике</a:t>
            </a:r>
            <a:r>
              <a:rPr lang="ru-RU" sz="1800" b="1" smtClean="0"/>
              <a:t> </a:t>
            </a:r>
            <a:r>
              <a:rPr lang="en-US" sz="1800" b="1" smtClean="0"/>
              <a:t> пожарной</a:t>
            </a:r>
            <a:r>
              <a:rPr lang="ru-RU" sz="1800" b="1" smtClean="0"/>
              <a:t> </a:t>
            </a:r>
            <a:r>
              <a:rPr lang="en-US" sz="1800" b="1" smtClean="0"/>
              <a:t> безопасности, по профилактике здорового образа жизни, по профилактике безопасности жизнедеятельности: «Опасности во дворе».</a:t>
            </a:r>
          </a:p>
          <a:p>
            <a:pPr marL="889000" eaLnBrk="1" hangingPunct="1"/>
            <a:r>
              <a:rPr lang="en-US" sz="1800" b="1" smtClean="0"/>
              <a:t>3. Экскурсия с детьми к светофору.</a:t>
            </a:r>
          </a:p>
          <a:p>
            <a:pPr marL="889000" eaLnBrk="1" hangingPunct="1"/>
            <a:r>
              <a:rPr lang="en-US" sz="1800" b="1" smtClean="0"/>
              <a:t>4. Лепка - коллективная работа «Улица города».</a:t>
            </a:r>
          </a:p>
          <a:p>
            <a:pPr marL="889000" eaLnBrk="1" hangingPunct="1"/>
            <a:r>
              <a:rPr lang="en-US" sz="1800" b="1" smtClean="0"/>
              <a:t>5. Рисование на тему «Огонь -друг, огонь-враг».</a:t>
            </a:r>
          </a:p>
          <a:p>
            <a:pPr marL="889000" eaLnBrk="1" hangingPunct="1"/>
            <a:r>
              <a:rPr lang="en-US" sz="1800" b="1" smtClean="0"/>
              <a:t>6.Подвижные игры, игры эстафеты: «Здравствуйте, у нас пожар», «Самый ловкий пожарный», «Круг-кружок», «Цепи кованные», «Хитрая лиса»</a:t>
            </a:r>
          </a:p>
          <a:p>
            <a:pPr marL="889000" eaLnBrk="1" hangingPunct="1"/>
            <a:r>
              <a:rPr lang="en-US" sz="1800" b="1" smtClean="0"/>
              <a:t>7. Трудовой десант на участке детского сада.</a:t>
            </a:r>
          </a:p>
          <a:p>
            <a:pPr marL="889000" eaLnBrk="1" hangingPunct="1"/>
            <a:r>
              <a:rPr lang="en-US" sz="1800" b="1" smtClean="0"/>
              <a:t>8. С/р игры: «Мы спасатели», « Магазин полезных продуктов».</a:t>
            </a:r>
          </a:p>
          <a:p>
            <a:pPr marL="889000" eaLnBrk="1" hangingPunct="1"/>
            <a:r>
              <a:rPr lang="en-US" sz="1800" b="1" smtClean="0"/>
              <a:t>9. Выставка светофоров.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-50800"/>
            <a:ext cx="12560300" cy="1905000"/>
          </a:xfrm>
          <a:solidFill>
            <a:srgbClr val="00BAFB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Что нужно сделать если .....</a:t>
            </a:r>
            <a:endParaRPr lang="en-US" sz="360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1917700"/>
            <a:ext cx="2135187" cy="284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0" y="1925638"/>
            <a:ext cx="2336800" cy="311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138" y="6245225"/>
            <a:ext cx="2135187" cy="284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7688" y="2108200"/>
            <a:ext cx="6818312" cy="383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461125"/>
            <a:ext cx="5335588" cy="300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2625" y="6443663"/>
            <a:ext cx="4414838" cy="3309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86CD4D"/>
          </a:solidFill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Помогает с давних пор</a:t>
            </a:r>
            <a:r>
              <a:rPr lang="en-US" sz="2400" smtClean="0">
                <a:solidFill>
                  <a:srgbClr val="000000"/>
                </a:solidFill>
                <a:latin typeface="Times" charset="0"/>
                <a:cs typeface="ヒラギノ明朝 ProN W3" charset="0"/>
                <a:sym typeface="Times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Times" charset="0"/>
                <a:cs typeface="ヒラギノ明朝 ProN W3" charset="0"/>
                <a:sym typeface="Times" charset="0"/>
              </a:rPr>
            </a:br>
            <a:r>
              <a:rPr lang="en-US" sz="2400" smtClean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Детям, друг наш, </a:t>
            </a:r>
            <a:r>
              <a:rPr lang="en-US" sz="2400" b="1" smtClean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светофор</a:t>
            </a:r>
            <a:r>
              <a:rPr lang="en-US" sz="2400" smtClean="0">
                <a:solidFill>
                  <a:srgbClr val="000000"/>
                </a:solidFill>
                <a:latin typeface="Times" charset="0"/>
                <a:cs typeface="ヒラギノ明朝 ProN W3" charset="0"/>
                <a:sym typeface="Times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Times" charset="0"/>
                <a:cs typeface="ヒラギノ明朝 ProN W3" charset="0"/>
                <a:sym typeface="Times" charset="0"/>
              </a:rPr>
            </a:br>
            <a:r>
              <a:rPr lang="en-US" sz="2400" smtClean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Объяснит без напряжения</a:t>
            </a:r>
            <a:r>
              <a:rPr lang="en-US" sz="2400" smtClean="0">
                <a:solidFill>
                  <a:srgbClr val="000000"/>
                </a:solidFill>
                <a:latin typeface="Times" charset="0"/>
                <a:cs typeface="ヒラギノ明朝 ProN W3" charset="0"/>
                <a:sym typeface="Times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Times" charset="0"/>
                <a:cs typeface="ヒラギノ明朝 ProN W3" charset="0"/>
                <a:sym typeface="Times" charset="0"/>
              </a:rPr>
            </a:br>
            <a:r>
              <a:rPr lang="en-US" sz="2400" smtClean="0">
                <a:solidFill>
                  <a:srgbClr val="000000"/>
                </a:solidFill>
                <a:latin typeface="Times" charset="0"/>
                <a:cs typeface="Times" charset="0"/>
                <a:sym typeface="Times" charset="0"/>
              </a:rPr>
              <a:t>Детям правила движения.</a:t>
            </a:r>
            <a:endParaRPr lang="en-US" sz="2400" smtClean="0">
              <a:solidFill>
                <a:srgbClr val="000000"/>
              </a:solidFill>
              <a:latin typeface="Times" charset="0"/>
              <a:cs typeface="ヒラギノ明朝 ProN W3" charset="0"/>
              <a:sym typeface="Times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0" y="2651125"/>
            <a:ext cx="4737100" cy="6315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3500" y="2895600"/>
            <a:ext cx="2654300" cy="306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613400"/>
            <a:ext cx="1981200" cy="352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FE4940"/>
          </a:solidFill>
        </p:spPr>
        <p:txBody>
          <a:bodyPr/>
          <a:lstStyle/>
          <a:p>
            <a:pPr eaLnBrk="1" hangingPunct="1"/>
            <a:r>
              <a:rPr lang="en-US" smtClean="0">
                <a:cs typeface="Lucida Grande" charset="0"/>
              </a:rPr>
              <a:t>Выставка светофоров</a:t>
            </a:r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en-US" smtClean="0"/>
              <a:t> 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2436813"/>
            <a:ext cx="11828463" cy="665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A40800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Выставка рисунков «Огонь-друг,огонь-враг»</a:t>
            </a:r>
            <a:endParaRPr lang="en-US" sz="360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588" y="1843088"/>
            <a:ext cx="7056437" cy="791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0" y="2716213"/>
            <a:ext cx="3225800" cy="2582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44100" y="6451600"/>
            <a:ext cx="25781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54038" y="4013200"/>
            <a:ext cx="2616201" cy="311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Коллективная работа из пластилина «Улица города»</a:t>
            </a:r>
            <a:endParaRPr lang="en-US" sz="360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endParaRPr lang="ru-RU" smtClean="0"/>
          </a:p>
        </p:txBody>
      </p:sp>
      <p:pic>
        <p:nvPicPr>
          <p:cNvPr id="20484" name="Picture 4" descr="C:\Users\Юрик\Desktop\Фото0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1924050"/>
            <a:ext cx="12169775" cy="748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0"/>
            <a:ext cx="12560300" cy="2140496"/>
          </a:xfrm>
        </p:spPr>
        <p:txBody>
          <a:bodyPr/>
          <a:lstStyle/>
          <a:p>
            <a:r>
              <a:rPr lang="ru-RU" dirty="0" smtClean="0"/>
              <a:t>Сущность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4500" y="2716560"/>
            <a:ext cx="12106572" cy="6768752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</a:rPr>
              <a:t>   Все мероприятия , запланированные в реализации данного  проекта, направлены на достижение цели – сохранить и укрепить физическое и психическое здоровье детей с учётом их индивидуальных особенностей, полностью удовлетворить потребности растущего организма в отдыхе ,  творческой деятельности и движении. </a:t>
            </a:r>
          </a:p>
          <a:p>
            <a:pPr algn="l"/>
            <a:r>
              <a:rPr lang="ru-RU" sz="2800" b="1" dirty="0" smtClean="0">
                <a:solidFill>
                  <a:schemeClr val="tx2"/>
                </a:solidFill>
              </a:rPr>
              <a:t>   Участвуя в мероприятиях , дети смогут развивать двигательные умения и навыки, приобрести интерес к получению новых знаний об окружающей среде через беседы, показать имеющиеся знания в процессе подвижных игр, игр и развлечений.</a:t>
            </a:r>
          </a:p>
          <a:p>
            <a:pPr algn="l"/>
            <a:r>
              <a:rPr lang="ru-RU" sz="2800" b="1" dirty="0" smtClean="0">
                <a:solidFill>
                  <a:schemeClr val="tx2"/>
                </a:solidFill>
              </a:rPr>
              <a:t>   В Доброжелательной непринуждённой обстановке вовлечения в игры, детям предоставляется возможность вступить в сотрудничество друг с другом и с воспитателем, а также помогать, поддерживать и сопереживать.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12560300" cy="1905000"/>
          </a:xfrm>
          <a:solidFill>
            <a:srgbClr val="F3EB00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Трудовой десант на участке</a:t>
            </a:r>
            <a:endParaRPr lang="en-US" sz="360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1839913"/>
            <a:ext cx="4029075" cy="5373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8638" y="5026025"/>
            <a:ext cx="3403600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513" y="2514600"/>
            <a:ext cx="4649787" cy="619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4 неделя с 22.08.2013г. по 28.08.2013г.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>
                <a:cs typeface="Lucida Grande" charset="0"/>
              </a:rPr>
              <a:t>Лето в яркие краски одето</a:t>
            </a:r>
            <a:endParaRPr lang="en-US" sz="360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en-US" sz="1800" smtClean="0"/>
              <a:t>1. Какие витамины растут на ветках и на грядках».</a:t>
            </a:r>
          </a:p>
          <a:p>
            <a:pPr marL="889000" eaLnBrk="1" hangingPunct="1"/>
            <a:r>
              <a:rPr lang="en-US" sz="1800" smtClean="0"/>
              <a:t>2. Беседа «Болезни грязных рук».</a:t>
            </a:r>
          </a:p>
          <a:p>
            <a:pPr marL="889000" eaLnBrk="1" hangingPunct="1"/>
            <a:r>
              <a:rPr lang="en-US" sz="1800" smtClean="0"/>
              <a:t>3. Подвижные игры: «Попади в цель», «Сбей кеглю», «Кто быстрее до флажка», «Делай,  как я»</a:t>
            </a:r>
          </a:p>
          <a:p>
            <a:pPr marL="889000" eaLnBrk="1" hangingPunct="1"/>
            <a:r>
              <a:rPr lang="en-US" sz="1800" smtClean="0"/>
              <a:t>4.Заучивание стихотворений про цветы</a:t>
            </a:r>
          </a:p>
          <a:p>
            <a:pPr marL="889000" eaLnBrk="1" hangingPunct="1"/>
            <a:r>
              <a:rPr lang="en-US" sz="1800" smtClean="0"/>
              <a:t>5.Развлечение «Путешествие в страну цветов»</a:t>
            </a:r>
          </a:p>
          <a:p>
            <a:pPr marL="889000" eaLnBrk="1" hangingPunct="1"/>
            <a:r>
              <a:rPr lang="en-US" sz="1800" smtClean="0"/>
              <a:t>6. Работа с родителями по выбору и изготовлению костюмов цветов.</a:t>
            </a:r>
          </a:p>
          <a:p>
            <a:pPr marL="889000" eaLnBrk="1" hangingPunct="1"/>
            <a:r>
              <a:rPr lang="en-US" sz="1800" smtClean="0"/>
              <a:t>7. Лепка «Яблонька с золотыми яблочками»</a:t>
            </a:r>
          </a:p>
          <a:p>
            <a:pPr marL="889000" eaLnBrk="1" hangingPunct="1"/>
            <a:r>
              <a:rPr lang="en-US" sz="1800" smtClean="0"/>
              <a:t>8. Чтение художественной литературы: В.Лебедев-Кумач «Закаляйся!», С.Маршак «Дремота и зевота», С.Михалков «Про девочку, которая плохо кушала», Э.Успенский «Дети, которые плохо едят в детском саду».</a:t>
            </a:r>
          </a:p>
          <a:p>
            <a:pPr marL="889000" eaLnBrk="1" hangingPunct="1"/>
            <a:r>
              <a:rPr lang="en-US" sz="1800" smtClean="0"/>
              <a:t>9. Игры со строительным материалом «Наш детский сад»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368300" y="-215900"/>
            <a:ext cx="12560300" cy="1905000"/>
          </a:xfrm>
          <a:solidFill>
            <a:srgbClr val="C78D00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Игры со строительным материалом.</a:t>
            </a:r>
            <a:endParaRPr lang="en-US" sz="3600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2082800"/>
            <a:ext cx="3824287" cy="679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9513" y="2082800"/>
            <a:ext cx="3824287" cy="679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838" y="2212975"/>
            <a:ext cx="4178300" cy="235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8" name="Picture 6" descr="C:\Users\Юрик\Desktop\DSCF1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4838" y="4516438"/>
            <a:ext cx="4032250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Лепка «Яблонька с золотыми яблочками»</a:t>
            </a:r>
            <a:endParaRPr lang="en-US" sz="400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endParaRPr lang="ru-RU" smtClean="0"/>
          </a:p>
        </p:txBody>
      </p:sp>
      <p:pic>
        <p:nvPicPr>
          <p:cNvPr id="24580" name="Picture 4" descr="C:\Users\Юрик\Desktop\Фото0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1924050"/>
            <a:ext cx="11809413" cy="75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ru-RU" sz="3600" smtClean="0"/>
              <a:t>Развлечение «Путешествие в страну цветов»</a:t>
            </a:r>
            <a:endParaRPr lang="en-US" sz="3600" smtClean="0"/>
          </a:p>
        </p:txBody>
      </p:sp>
      <p:pic>
        <p:nvPicPr>
          <p:cNvPr id="4" name="Рисунок 3" descr="C:\Users\Юрик\Desktop\IMG_97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712" y="2428528"/>
            <a:ext cx="3024751" cy="201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IMG_97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2760" y="2500536"/>
            <a:ext cx="275592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IMG_97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176" y="2860576"/>
            <a:ext cx="4536504" cy="325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IMG_96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720" y="7253064"/>
            <a:ext cx="31683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IMG_96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8704" y="7181056"/>
            <a:ext cx="30963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4248" y="6527800"/>
            <a:ext cx="3225800" cy="322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cs typeface="Lucida Grande" charset="0"/>
              </a:rPr>
              <a:t>5</a:t>
            </a:r>
            <a:r>
              <a:rPr lang="en-US" sz="3600" smtClean="0">
                <a:cs typeface="Lucida Grande" charset="0"/>
              </a:rPr>
              <a:t> неделя с 2</a:t>
            </a:r>
            <a:r>
              <a:rPr lang="ru-RU" sz="3600" smtClean="0">
                <a:cs typeface="Lucida Grande" charset="0"/>
              </a:rPr>
              <a:t>9</a:t>
            </a:r>
            <a:r>
              <a:rPr lang="en-US" sz="3600" smtClean="0">
                <a:cs typeface="Lucida Grande" charset="0"/>
              </a:rPr>
              <a:t>.08.2013г. по </a:t>
            </a:r>
            <a:r>
              <a:rPr lang="ru-RU" sz="3600" smtClean="0">
                <a:cs typeface="Lucida Grande" charset="0"/>
              </a:rPr>
              <a:t>04</a:t>
            </a:r>
            <a:r>
              <a:rPr lang="en-US" sz="3600" smtClean="0">
                <a:cs typeface="Lucida Grande" charset="0"/>
              </a:rPr>
              <a:t>.0</a:t>
            </a:r>
            <a:r>
              <a:rPr lang="ru-RU" sz="3600" smtClean="0">
                <a:cs typeface="Lucida Grande" charset="0"/>
              </a:rPr>
              <a:t>9</a:t>
            </a:r>
            <a:r>
              <a:rPr lang="en-US" sz="3600" smtClean="0">
                <a:cs typeface="Lucida Grande" charset="0"/>
              </a:rPr>
              <a:t>.2013г.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ru-RU" sz="3600" smtClean="0">
                <a:cs typeface="Lucida Grande" charset="0"/>
              </a:rPr>
              <a:t>Прощание с летом.</a:t>
            </a:r>
            <a:endParaRPr lang="en-US" sz="3600" b="1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ru-RU" sz="2000" b="1" smtClean="0"/>
              <a:t>1. Беседа «Чем вам запомнилось лето»</a:t>
            </a:r>
          </a:p>
          <a:p>
            <a:pPr marL="889000" eaLnBrk="1" hangingPunct="1"/>
            <a:r>
              <a:rPr lang="ru-RU" sz="2000" b="1" smtClean="0"/>
              <a:t>2. Песни, игры, хороводы.</a:t>
            </a:r>
          </a:p>
          <a:p>
            <a:pPr marL="889000" eaLnBrk="1" hangingPunct="1"/>
            <a:r>
              <a:rPr lang="ru-RU" sz="2000" b="1" smtClean="0"/>
              <a:t>3.  Повторение стихотворений  разученных в течении  месяца.</a:t>
            </a:r>
          </a:p>
          <a:p>
            <a:pPr marL="889000" eaLnBrk="1" hangingPunct="1"/>
            <a:r>
              <a:rPr lang="ru-RU" sz="2000" b="1" smtClean="0"/>
              <a:t>4.  Подготовка к смотру-конкурсу  летних участков.</a:t>
            </a:r>
          </a:p>
          <a:p>
            <a:pPr marL="889000" eaLnBrk="1" hangingPunct="1"/>
            <a:r>
              <a:rPr lang="ru-RU" sz="2000" b="1" smtClean="0"/>
              <a:t>5. Работа с родителями  в принятии активного участия в смотре конкурсе  летних участков.</a:t>
            </a:r>
          </a:p>
          <a:p>
            <a:pPr marL="889000" eaLnBrk="1" hangingPunct="1"/>
            <a:r>
              <a:rPr lang="ru-RU" sz="2000" b="1" smtClean="0"/>
              <a:t>6.  Оформление стенда «Как я провёл лето»  - совместно с родителями.</a:t>
            </a:r>
          </a:p>
          <a:p>
            <a:pPr marL="889000" eaLnBrk="1" hangingPunct="1"/>
            <a:r>
              <a:rPr lang="ru-RU" sz="2000" b="1" smtClean="0"/>
              <a:t>7.Раскашивание стенгазет : «День знаний» и «С днём рождения».</a:t>
            </a:r>
          </a:p>
          <a:p>
            <a:pPr marL="889000" eaLnBrk="1" hangingPunct="1"/>
            <a:r>
              <a:rPr lang="ru-RU" sz="2000" b="1" smtClean="0"/>
              <a:t>8. Развлечение «Новый год» к дню знаний.</a:t>
            </a:r>
          </a:p>
          <a:p>
            <a:pPr marL="889000" eaLnBrk="1" hangingPunct="1"/>
            <a:endParaRPr lang="en-US" sz="2000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600" smtClean="0"/>
              <a:t>Песни,игры,хороводы.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1030288" y="2212975"/>
            <a:ext cx="5391150" cy="7188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6789738" y="2212975"/>
            <a:ext cx="5410200" cy="7213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Стенгазеты</a:t>
            </a: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2355850"/>
            <a:ext cx="6143625" cy="4606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8676" name="Рисунок 4" descr="C:\Users\Юрик\Pictures\2013-11-03 наташа\наташа 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863" y="4948238"/>
            <a:ext cx="6142037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ru-RU" smtClean="0"/>
              <a:t>Наш участок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ru-RU" sz="2800" smtClean="0"/>
              <a:t>Куда же мы без наших родителей, ведь они первые помощники. Кто-то привез столбики,  кто-то готового слоника из шин, совместными усилиями приобрели краску, из бросового материала получились замечательные пингвинчики и поросята, из шин – красавцы лебеди. Несколько пап трудились целый вечер, устанавливая все оборудование, затем все покрасили, и вот – получилось летнее чудо!</a:t>
            </a:r>
            <a:r>
              <a:rPr lang="ru-RU" sz="2400" smtClean="0"/>
              <a:t>»</a:t>
            </a:r>
          </a:p>
          <a:p>
            <a:pPr marL="889000" eaLnBrk="1" hangingPunct="1"/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ru-RU" sz="3600" smtClean="0"/>
              <a:t>Родители наши помощники</a:t>
            </a:r>
            <a:endParaRPr lang="en-US" sz="3600" smtClean="0"/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2068513"/>
            <a:ext cx="3889375" cy="51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9963" y="2368550"/>
            <a:ext cx="4414837" cy="58864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913" y="3759200"/>
            <a:ext cx="4495800" cy="5994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0" y="254000"/>
            <a:ext cx="12560300" cy="2319338"/>
          </a:xfrm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1 неделя с 1.08.2013г.-7.08.2013г.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>
                <a:cs typeface="Lucida Grande" charset="0"/>
              </a:rPr>
              <a:t>«Мастерская опытов»</a:t>
            </a:r>
            <a:r>
              <a:rPr lang="en-US" sz="3600" smtClean="0"/>
              <a:t/>
            </a:r>
            <a:br>
              <a:rPr lang="en-US" sz="3600" smtClean="0"/>
            </a:br>
            <a:endParaRPr lang="en-US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en-US" sz="2000" b="1" smtClean="0"/>
              <a:t>1. Беседы «Где используют песок?», «Песок и глина в природе».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2. Наблюдения «Песочницы после дождя и в сухую погоду».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3. Опыты: «Какими бывают песок и глина?», «Куда исчезла вода?», «Какими бывают камешки?», «Раскрасим воду в разный цвет».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4. Моделирование из песка.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5. Рисование нетрадиционными способами - «Веселые ладошки»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6. Подвижные игры: «Огородник», «Вышибало», «Мы веселые ребята», «Ловишки».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7. Игры с песком «Найди где спрятано»</a:t>
            </a:r>
            <a:endParaRPr lang="en-US" sz="2000" b="1" smtClean="0">
              <a:cs typeface="ヒラギノ明朝 ProN W6" charset="0"/>
            </a:endParaRPr>
          </a:p>
          <a:p>
            <a:pPr marL="889000" eaLnBrk="1" hangingPunct="1"/>
            <a:r>
              <a:rPr lang="en-US" sz="2000" b="1" smtClean="0"/>
              <a:t>8. С/р игры: «Кафе», «Семья».</a:t>
            </a:r>
            <a:endParaRPr lang="en-US" sz="2000" b="1" smtClean="0">
              <a:cs typeface="ヒラギノ明朝 ProN W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ru-RU" sz="3600" smtClean="0"/>
              <a:t>Наш участок</a:t>
            </a:r>
            <a:endParaRPr lang="en-US" sz="3600" smtClean="0"/>
          </a:p>
        </p:txBody>
      </p:sp>
      <p:pic>
        <p:nvPicPr>
          <p:cNvPr id="31747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2068513"/>
            <a:ext cx="3402012" cy="453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1748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5150" y="2139950"/>
            <a:ext cx="3262313" cy="4349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1749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9513" y="3581400"/>
            <a:ext cx="3457575" cy="4608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8" y="6427788"/>
            <a:ext cx="2808287" cy="33258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175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8388" y="6332538"/>
            <a:ext cx="2566987" cy="34210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ru-RU" smtClean="0"/>
              <a:t>Красавцы лебеди</a:t>
            </a: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88" y="2212975"/>
            <a:ext cx="5492750" cy="7324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125" y="2212975"/>
            <a:ext cx="5499100" cy="7332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ln>
            <a:solidFill>
              <a:srgbClr val="FFC000"/>
            </a:solidFill>
          </a:ln>
        </p:spPr>
        <p:txBody>
          <a:bodyPr/>
          <a:lstStyle/>
          <a:p>
            <a:r>
              <a:rPr lang="ru-RU" smtClean="0">
                <a:solidFill>
                  <a:srgbClr val="00B050"/>
                </a:solidFill>
              </a:rPr>
              <a:t>УЧАСТОК </a:t>
            </a:r>
            <a:r>
              <a:rPr lang="ru-RU" sz="1800" smtClean="0">
                <a:solidFill>
                  <a:srgbClr val="00B050"/>
                </a:solidFill>
              </a:rPr>
              <a:t>обновили  автобус и стол</a:t>
            </a:r>
          </a:p>
        </p:txBody>
      </p:sp>
      <p:pic>
        <p:nvPicPr>
          <p:cNvPr id="33795" name="Содержимое 3" descr="C:\Users\Юрик\Pictures\2013-11-03 наташа\наташа 2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025" y="2355850"/>
            <a:ext cx="6308725" cy="4856163"/>
          </a:xfrm>
        </p:spPr>
      </p:pic>
      <p:pic>
        <p:nvPicPr>
          <p:cNvPr id="33796" name="Рисунок 4" descr="C:\Users\Юрик\Pictures\2013-11-03 наташа\наташа 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3125" y="5092700"/>
            <a:ext cx="54213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СПАСИБО!!!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Palatino" charset="0"/>
              <a:buNone/>
            </a:pPr>
            <a:r>
              <a:rPr lang="ru-RU" sz="4400" smtClean="0">
                <a:solidFill>
                  <a:srgbClr val="FF0000"/>
                </a:solidFill>
              </a:rPr>
              <a:t>Уважаемые наши родители!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Спасибо вам за помощь многократно,</a:t>
            </a:r>
          </a:p>
          <a:p>
            <a:pPr algn="ctr">
              <a:buFont typeface="Palatino" charset="0"/>
              <a:buNone/>
            </a:pPr>
            <a:r>
              <a:rPr lang="ru-RU" smtClean="0"/>
              <a:t>Спасибо вам за добрые дела!</a:t>
            </a:r>
          </a:p>
          <a:p>
            <a:pPr algn="ctr">
              <a:buFont typeface="Palatino" charset="0"/>
              <a:buNone/>
            </a:pPr>
            <a:r>
              <a:rPr lang="ru-RU" smtClean="0"/>
              <a:t>Нам вам сказать по памяти приятно.</a:t>
            </a:r>
          </a:p>
          <a:p>
            <a:pPr algn="ctr">
              <a:buFont typeface="Palatino" charset="0"/>
              <a:buNone/>
            </a:pPr>
            <a:r>
              <a:rPr lang="ru-RU" smtClean="0"/>
              <a:t>Большущей благодарности слова!</a:t>
            </a:r>
          </a:p>
          <a:p>
            <a:pPr algn="ctr">
              <a:buFont typeface="Palatino" charset="0"/>
              <a:buNone/>
            </a:pP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44500" y="368300"/>
            <a:ext cx="11188700" cy="1231900"/>
          </a:xfrm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Беседы, наблюдения, опыты.</a:t>
            </a:r>
            <a:endParaRPr lang="en-US" sz="3600" smtClean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2355850"/>
            <a:ext cx="3835400" cy="681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3700" y="2428875"/>
            <a:ext cx="3721100" cy="661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263" y="3594100"/>
            <a:ext cx="5214937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2913" y="1651000"/>
            <a:ext cx="1944687" cy="187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5700" y="6794500"/>
            <a:ext cx="3289300" cy="246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FCBD00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Моделирование из песка и глины.</a:t>
            </a:r>
            <a:endParaRPr lang="en-US" sz="360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2413000"/>
            <a:ext cx="4989512" cy="280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2482850"/>
            <a:ext cx="5308600" cy="2987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0738" y="6029325"/>
            <a:ext cx="3987800" cy="299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100" y="6565900"/>
            <a:ext cx="3911600" cy="293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9250" y="5662613"/>
            <a:ext cx="3067050" cy="4090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5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2463800"/>
            <a:ext cx="22860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4300"/>
            <a:ext cx="12560300" cy="1905000"/>
          </a:xfrm>
          <a:solidFill>
            <a:srgbClr val="C632FD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Закапывание и нахождение «Секретиков» в песке</a:t>
            </a:r>
            <a:endParaRPr lang="en-US" sz="360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50" y="2068513"/>
            <a:ext cx="5473700" cy="729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6600" y="2540000"/>
            <a:ext cx="3416300" cy="237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000"/>
            <a:ext cx="3149600" cy="237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66B132"/>
          </a:solidFill>
        </p:spPr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Подвижные игры</a:t>
            </a:r>
            <a:endParaRPr lang="en-US" sz="3600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400" y="1636440"/>
            <a:ext cx="6524605" cy="40324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496" y="1507972"/>
            <a:ext cx="5373192" cy="42329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9952" y="5668888"/>
            <a:ext cx="7769551" cy="4373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88258"/>
            <a:ext cx="1857052" cy="18653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33956" y="8082756"/>
            <a:ext cx="1670844" cy="16708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8288"/>
            <a:ext cx="1884727" cy="1584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solidFill>
            <a:srgbClr val="D90B00"/>
          </a:solidFill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Рисование  «Веселые ладошки»</a:t>
            </a:r>
          </a:p>
        </p:txBody>
      </p:sp>
      <p:pic>
        <p:nvPicPr>
          <p:cNvPr id="9219" name="Рисунок 2" descr="C:\Users\Юрик\Desktop\Фото1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050" y="3221038"/>
            <a:ext cx="7920038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3" descr="http://www.maaam.ru/upload/blogs/7486fd9a3320caa75e5d0d3a994ef7e8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20" y="340296"/>
            <a:ext cx="2153040" cy="201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4" descr="http://img7.proshkolu.ru/content/media/pic/std/4000000/3071000/3070737-b18186bdb70821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12" y="7751201"/>
            <a:ext cx="2087736" cy="200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http://www.ftk-center.ru/images/vesely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2880" y="4732784"/>
            <a:ext cx="2419331" cy="181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cs typeface="Lucida Grande" charset="0"/>
              </a:rPr>
              <a:t>2 неделя с 8.08.2013г.-14.08.2013г.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>
                <a:cs typeface="Lucida Grande" charset="0"/>
              </a:rPr>
              <a:t>Летние развлечения</a:t>
            </a:r>
            <a:endParaRPr lang="en-US" sz="36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/>
            <a:r>
              <a:rPr lang="en-US" sz="1800" b="1" smtClean="0"/>
              <a:t>1. Беседы «Труд овощеводов и садоводов», «Во саду ли, в огороде - мы нашли дары природы».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2. Стихи, загадки, пословицы и поговорки об овощах, фруктах, цветах, насекомых и труде.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3. Лепка из соленого теста «Корзина с фруктами», « Улитка».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4. Рисование «Натюрморт», «Насекомые и их знакомые», а также аппликация и моделирование из бумаги  на тему «Насекомые»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6. Игры: «Созрело - не созрело», «Съедобное - не съедобное», «Что в корзину мы берём?», «Узнай по описанию», «Вершки - корешки», «Загадай мы отгадаем».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7. Подвижные игры, игры - эстафеты.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8. Беседа по ОБЖ «Безопасность на воде»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9. Развлечение «День Нептуна».</a:t>
            </a:r>
            <a:endParaRPr lang="en-US" sz="1800" b="1" smtClean="0">
              <a:cs typeface="ヒラギノ明朝 ProN W6" charset="0"/>
            </a:endParaRPr>
          </a:p>
          <a:p>
            <a:pPr marL="889000" eaLnBrk="1" hangingPunct="1"/>
            <a:r>
              <a:rPr lang="en-US" sz="1800" b="1" smtClean="0"/>
              <a:t>10. С/р игры: Магазин «Овощи-фрукты», «Магазин игрушек»</a:t>
            </a:r>
            <a:endParaRPr lang="en-US" sz="1800" b="1" smtClean="0">
              <a:cs typeface="ヒラギノ明朝 ProN W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аголовок и подзаголовок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одзаголовок">
      <a:majorFont>
        <a:latin typeface="Futura"/>
        <a:ea typeface=""/>
        <a:cs typeface="ヒラギノ角ゴ ProN W3"/>
      </a:majorFont>
      <a:minorFont>
        <a:latin typeface="Futura"/>
        <a:ea typeface="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18DD9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cs typeface="ヒラギノ角ゴ ProN W3" charset="0"/>
            <a:sym typeface="Futur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18DD9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cs typeface="ヒラギノ角ゴ ProN W3" charset="0"/>
            <a:sym typeface="Futura" charset="0"/>
          </a:defRPr>
        </a:defPPr>
      </a:lstStyle>
    </a:lnDef>
  </a:objectDefaults>
  <a:extraClrSchemeLst>
    <a:extraClrScheme>
      <a:clrScheme name="Заголовок и подзаголовок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Заголовок и пункты">
  <a:themeElements>
    <a:clrScheme name="">
      <a:dk1>
        <a:srgbClr val="727272"/>
      </a:dk1>
      <a:lt1>
        <a:srgbClr val="FFFFFF"/>
      </a:lt1>
      <a:dk2>
        <a:srgbClr val="000000"/>
      </a:dk2>
      <a:lt2>
        <a:srgbClr val="808080"/>
      </a:lt2>
      <a:accent1>
        <a:srgbClr val="418DD9"/>
      </a:accent1>
      <a:accent2>
        <a:srgbClr val="333399"/>
      </a:accent2>
      <a:accent3>
        <a:srgbClr val="FFFFFF"/>
      </a:accent3>
      <a:accent4>
        <a:srgbClr val="606060"/>
      </a:accent4>
      <a:accent5>
        <a:srgbClr val="B0C5E9"/>
      </a:accent5>
      <a:accent6>
        <a:srgbClr val="2D2D8A"/>
      </a:accent6>
      <a:hlink>
        <a:srgbClr val="009999"/>
      </a:hlink>
      <a:folHlink>
        <a:srgbClr val="99CC00"/>
      </a:folHlink>
    </a:clrScheme>
    <a:fontScheme name="Заголовок и пункты">
      <a:majorFont>
        <a:latin typeface="Futura"/>
        <a:ea typeface=""/>
        <a:cs typeface="ヒラギノ角ゴ ProN W3"/>
      </a:majorFont>
      <a:minorFont>
        <a:latin typeface="Palatino"/>
        <a:ea typeface=""/>
        <a:cs typeface="ヒラギノ明朝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18DD9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cs typeface="ヒラギノ角ゴ ProN W3" charset="0"/>
            <a:sym typeface="Futur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18DD9">
            <a:alpha val="69803"/>
          </a:srgb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727272"/>
            </a:solidFill>
            <a:effectLst/>
            <a:latin typeface="Futura" charset="0"/>
            <a:cs typeface="ヒラギノ角ゴ ProN W3" charset="0"/>
            <a:sym typeface="Futura" charset="0"/>
          </a:defRPr>
        </a:defPPr>
      </a:lstStyle>
    </a:lnDef>
  </a:objectDefaults>
  <a:extraClrSchemeLst>
    <a:extraClrScheme>
      <a:clrScheme name="Заголовок и пункт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Pages>0</Pages>
  <Words>948</Words>
  <Characters>0</Characters>
  <Application>Microsoft Office PowerPoint</Application>
  <PresentationFormat>Произвольный</PresentationFormat>
  <Lines>0</Lines>
  <Paragraphs>90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Заголовок и подзаголовок</vt:lpstr>
      <vt:lpstr>Заголовок и пункты</vt:lpstr>
      <vt:lpstr>Лето в яркие краски одето</vt:lpstr>
      <vt:lpstr>Сущность проекта</vt:lpstr>
      <vt:lpstr>1 неделя с 1.08.2013г.-7.08.2013г. «Мастерская опытов» </vt:lpstr>
      <vt:lpstr>Беседы, наблюдения, опыты.</vt:lpstr>
      <vt:lpstr>Моделирование из песка и глины.</vt:lpstr>
      <vt:lpstr>Закапывание и нахождение «Секретиков» в песке</vt:lpstr>
      <vt:lpstr>Подвижные игры</vt:lpstr>
      <vt:lpstr>Рисование  «Веселые ладошки»</vt:lpstr>
      <vt:lpstr>2 неделя с 8.08.2013г.-14.08.2013г. Летние развлечения</vt:lpstr>
      <vt:lpstr>Что мы знаем об овощах и фруктах?</vt:lpstr>
      <vt:lpstr>Развлечение «День Нептуна» Мы команда ОСЬМИНОЖКИ</vt:lpstr>
      <vt:lpstr>Насекомые и их знакомые.</vt:lpstr>
      <vt:lpstr>Рисование «Натюрморт»</vt:lpstr>
      <vt:lpstr>3 неделя с 15.082013г. по 21.08.2013г. Я, лето и безопасность</vt:lpstr>
      <vt:lpstr>Что нужно сделать если .....</vt:lpstr>
      <vt:lpstr>Помогает с давних пор Детям, друг наш, светофор Объяснит без напряжения Детям правила движения.</vt:lpstr>
      <vt:lpstr>Выставка светофоров</vt:lpstr>
      <vt:lpstr>Выставка рисунков «Огонь-друг,огонь-враг»</vt:lpstr>
      <vt:lpstr>Коллективная работа из пластилина «Улица города»</vt:lpstr>
      <vt:lpstr>Трудовой десант на участке</vt:lpstr>
      <vt:lpstr>4 неделя с 22.08.2013г. по 28.08.2013г. Лето в яркие краски одето</vt:lpstr>
      <vt:lpstr>Игры со строительным материалом.</vt:lpstr>
      <vt:lpstr>Лепка «Яблонька с золотыми яблочками»</vt:lpstr>
      <vt:lpstr>Развлечение «Путешествие в страну цветов»</vt:lpstr>
      <vt:lpstr>5 неделя с 29.08.2013г. по 04.09.2013г. Прощание с летом.</vt:lpstr>
      <vt:lpstr>Песни,игры,хороводы.</vt:lpstr>
      <vt:lpstr>Стенгазеты</vt:lpstr>
      <vt:lpstr>Наш участок</vt:lpstr>
      <vt:lpstr>Родители наши помощники</vt:lpstr>
      <vt:lpstr>Наш участок</vt:lpstr>
      <vt:lpstr>Красавцы лебеди</vt:lpstr>
      <vt:lpstr>УЧАСТОК обновили  автобус и стол</vt:lpstr>
      <vt:lpstr>СПАСИБО!!!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 в яркие краски одето</dc:title>
  <dc:creator>Юрик</dc:creator>
  <cp:lastModifiedBy>Юрик</cp:lastModifiedBy>
  <cp:revision>28</cp:revision>
  <dcterms:modified xsi:type="dcterms:W3CDTF">2016-03-02T18:18:52Z</dcterms:modified>
</cp:coreProperties>
</file>